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0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7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52400"/>
            <a:ext cx="2179638" cy="64770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88100" cy="64770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97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67750" cy="8382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28600" y="1219200"/>
            <a:ext cx="8720138" cy="54102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188299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67750" cy="8382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8720138" cy="26289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000500"/>
            <a:ext cx="8720138" cy="26289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96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03BD4C-37F7-F74A-BDB1-A8201681F8E1}" type="slidenum">
              <a:rPr lang="en-US" sz="2400">
                <a:solidFill>
                  <a:srgbClr val="FFFFFF"/>
                </a:solidFill>
                <a:latin typeface="Times" charset="0"/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2400">
              <a:solidFill>
                <a:srgbClr val="FFFFFF"/>
              </a:solidFill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86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3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577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83075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5" y="1219200"/>
            <a:ext cx="4284663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3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2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37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41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359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720138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6775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79183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charset="0"/>
        <a:buChar char="p"/>
        <a:defRPr sz="28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charset="0"/>
        <a:buChar char="p"/>
        <a:defRPr sz="24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 3" charset="0"/>
        <a:buChar char="p"/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charset="0"/>
        <a:buChar char="p"/>
        <a:defRPr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charset="0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Practicalities of Recruiting in to TICH-2 &amp; TARDIS…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…and continued participation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11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TICH-2 - recruitment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Having CT scan in time (8 hours from onset) if the patient is admitted as a non-hyperacute patient</a:t>
            </a:r>
          </a:p>
          <a:p>
            <a:r>
              <a:rPr lang="en-US" dirty="0" smtClean="0"/>
              <a:t>Recruiting a patient who has had a seizure at the time of onset</a:t>
            </a:r>
          </a:p>
          <a:p>
            <a:r>
              <a:rPr lang="en-US" dirty="0" smtClean="0"/>
              <a:t>Recruiting a patient with retinal occlusion </a:t>
            </a:r>
          </a:p>
          <a:p>
            <a:r>
              <a:rPr lang="en-US" dirty="0" smtClean="0"/>
              <a:t>Patient is now going for surgery post administration of IMP</a:t>
            </a:r>
          </a:p>
          <a:p>
            <a:r>
              <a:rPr lang="en-US" dirty="0" smtClean="0"/>
              <a:t>Giving the drug as soon as possible after randomisation</a:t>
            </a:r>
          </a:p>
          <a:p>
            <a:r>
              <a:rPr lang="en-US" dirty="0" smtClean="0"/>
              <a:t>Clotting disorder? Example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20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TICH-2 </a:t>
            </a:r>
            <a:r>
              <a:rPr lang="en-US" sz="2800" dirty="0" smtClean="0"/>
              <a:t>continued participation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Day 2 follow up – ‘neurological deterioration’ or increased drowsiness. SAE?</a:t>
            </a:r>
          </a:p>
          <a:p>
            <a:r>
              <a:rPr lang="en-US" dirty="0" smtClean="0"/>
              <a:t>Repatriation of patients </a:t>
            </a:r>
          </a:p>
        </p:txBody>
      </p:sp>
    </p:spTree>
    <p:extLst>
      <p:ext uri="{BB962C8B-B14F-4D97-AF65-F5344CB8AC3E}">
        <p14:creationId xmlns:p14="http://schemas.microsoft.com/office/powerpoint/2010/main" val="117141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TICH-2 </a:t>
            </a:r>
            <a:r>
              <a:rPr lang="en-US" sz="2800" dirty="0"/>
              <a:t>reasons why patients/families have declined participation – what can we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members have stated they will only consent their relative to the trial if they are guaranteed to receive </a:t>
            </a:r>
            <a:r>
              <a:rPr lang="en-US" dirty="0" err="1" smtClean="0"/>
              <a:t>tranexamic</a:t>
            </a:r>
            <a:r>
              <a:rPr lang="en-US" dirty="0" smtClean="0"/>
              <a:t> acid</a:t>
            </a:r>
          </a:p>
          <a:p>
            <a:r>
              <a:rPr lang="en-US" dirty="0" smtClean="0"/>
              <a:t>It’s a small bleed and so everything seems ok at the moment</a:t>
            </a:r>
          </a:p>
          <a:p>
            <a:r>
              <a:rPr lang="en-US" dirty="0" smtClean="0"/>
              <a:t>They’ve had a lot to take in </a:t>
            </a:r>
          </a:p>
          <a:p>
            <a:r>
              <a:rPr lang="en-US" dirty="0" smtClean="0"/>
              <a:t>Making a decision in a forced time frame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80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TARDIS - recruitment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Duration of symptoms – less than 24 hours but clinically diagnosed as stroke (randomisation)</a:t>
            </a:r>
          </a:p>
          <a:p>
            <a:r>
              <a:rPr lang="en-US" sz="2400" dirty="0" smtClean="0"/>
              <a:t>Post thrombolysis CT scan</a:t>
            </a:r>
          </a:p>
          <a:p>
            <a:r>
              <a:rPr lang="en-US" sz="2400" dirty="0" smtClean="0"/>
              <a:t>New qualifying event (stroke) without new investigations - Example</a:t>
            </a:r>
          </a:p>
          <a:p>
            <a:r>
              <a:rPr lang="en-US" sz="2400" dirty="0" smtClean="0"/>
              <a:t>Patient is consented and has carotid </a:t>
            </a:r>
            <a:r>
              <a:rPr lang="en-US" sz="2400" dirty="0" err="1" smtClean="0"/>
              <a:t>dopplers</a:t>
            </a:r>
            <a:r>
              <a:rPr lang="en-US" sz="2400" dirty="0" smtClean="0"/>
              <a:t> that then show significant stenosis </a:t>
            </a:r>
          </a:p>
          <a:p>
            <a:r>
              <a:rPr lang="en-US" sz="2400" dirty="0" smtClean="0"/>
              <a:t>Crescendo TIAs</a:t>
            </a:r>
          </a:p>
          <a:p>
            <a:r>
              <a:rPr lang="en-US" sz="2400" dirty="0" smtClean="0"/>
              <a:t>NBM</a:t>
            </a:r>
          </a:p>
          <a:p>
            <a:r>
              <a:rPr lang="en-US" sz="2400" dirty="0" smtClean="0"/>
              <a:t>Patient on aspirin and clopidogrel prior or since admission</a:t>
            </a:r>
          </a:p>
        </p:txBody>
      </p:sp>
    </p:spTree>
    <p:extLst>
      <p:ext uri="{BB962C8B-B14F-4D97-AF65-F5344CB8AC3E}">
        <p14:creationId xmlns:p14="http://schemas.microsoft.com/office/powerpoint/2010/main" val="244537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TARDIS – continued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TTOs written without TARDIS medications</a:t>
            </a:r>
          </a:p>
          <a:p>
            <a:r>
              <a:rPr lang="en-US" smtClean="0"/>
              <a:t>Loading dose</a:t>
            </a:r>
          </a:p>
          <a:p>
            <a:r>
              <a:rPr lang="en-US" smtClean="0"/>
              <a:t>Patients recruited from TIA clinic</a:t>
            </a:r>
          </a:p>
          <a:p>
            <a:r>
              <a:rPr lang="en-US" smtClean="0"/>
              <a:t>Patient has a new event whilst enrolled on the trial</a:t>
            </a:r>
          </a:p>
          <a:p>
            <a:r>
              <a:rPr lang="en-US" smtClean="0"/>
              <a:t>Patient will not attend follow ups</a:t>
            </a:r>
          </a:p>
          <a:p>
            <a:r>
              <a:rPr lang="en-US" smtClean="0"/>
              <a:t>Patient consents but stops taking dipyridamole due to headaches</a:t>
            </a:r>
          </a:p>
          <a:p>
            <a:r>
              <a:rPr lang="en-US" smtClean="0"/>
              <a:t>Patient reaches day 30 and gets a repeat prescription (triple)</a:t>
            </a:r>
          </a:p>
          <a:p>
            <a:endParaRPr lang="en-US" smtClean="0"/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TARDIS – </a:t>
            </a:r>
            <a:r>
              <a:rPr lang="en-US" sz="2800" smtClean="0"/>
              <a:t>reasons why patients/families have declined participation – what can we do?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Patient does not want to take a lot of tablets</a:t>
            </a:r>
          </a:p>
          <a:p>
            <a:r>
              <a:rPr lang="en-US" smtClean="0"/>
              <a:t>Patient states they are allergic to aspirin</a:t>
            </a:r>
          </a:p>
          <a:p>
            <a:r>
              <a:rPr lang="en-US" smtClean="0"/>
              <a:t>Patient is worried about the risk of bleeding</a:t>
            </a:r>
          </a:p>
          <a:p>
            <a:r>
              <a:rPr lang="en-US" smtClean="0"/>
              <a:t>Patient is worried about the possible side effects</a:t>
            </a:r>
          </a:p>
          <a:p>
            <a:r>
              <a:rPr lang="en-US" smtClean="0"/>
              <a:t>Feels the follow ups will be too much – commitments at home or holiday planned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04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267124"/>
      </p:ext>
    </p:extLst>
  </p:cSld>
  <p:clrMapOvr>
    <a:masterClrMapping/>
  </p:clrMapOvr>
</p:sld>
</file>

<file path=ppt/theme/theme1.xml><?xml version="1.0" encoding="utf-8"?>
<a:theme xmlns:a="http://schemas.openxmlformats.org/drawingml/2006/main" name="Bath Verdana">
  <a:themeElements>
    <a:clrScheme name="">
      <a:dk1>
        <a:srgbClr val="000000"/>
      </a:dk1>
      <a:lt1>
        <a:srgbClr val="FFFFFF"/>
      </a:lt1>
      <a:dk2>
        <a:srgbClr val="114FFB"/>
      </a:dk2>
      <a:lt2>
        <a:srgbClr val="E2FA2E"/>
      </a:lt2>
      <a:accent1>
        <a:srgbClr val="00B7A5"/>
      </a:accent1>
      <a:accent2>
        <a:srgbClr val="D49FFF"/>
      </a:accent2>
      <a:accent3>
        <a:srgbClr val="AAB2FD"/>
      </a:accent3>
      <a:accent4>
        <a:srgbClr val="DADADA"/>
      </a:accent4>
      <a:accent5>
        <a:srgbClr val="AAD8CF"/>
      </a:accent5>
      <a:accent6>
        <a:srgbClr val="C090E7"/>
      </a:accent6>
      <a:hlink>
        <a:srgbClr val="7B00E4"/>
      </a:hlink>
      <a:folHlink>
        <a:srgbClr val="618FFD"/>
      </a:folHlink>
    </a:clrScheme>
    <a:fontScheme name="Bath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Bath Verdan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th Verdan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Bath Verdana</vt:lpstr>
      <vt:lpstr>Practicalities of Recruiting in to TICH-2 &amp; TARDIS…</vt:lpstr>
      <vt:lpstr>TICH-2 - recruitment</vt:lpstr>
      <vt:lpstr>TICH-2 continued participation</vt:lpstr>
      <vt:lpstr>TICH-2 reasons why patients/families have declined participation – what can we do?</vt:lpstr>
      <vt:lpstr>TARDIS - recruitment</vt:lpstr>
      <vt:lpstr>TARDIS – continued participation</vt:lpstr>
      <vt:lpstr>TARDIS – reasons why patients/families have declined participation – what can we do?</vt:lpstr>
      <vt:lpstr>Questions?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Practicalities of Recruiting in to TICH-2 &amp; TARDIS…</dc:title>
  <dc:creator>Dawn Hazle</dc:creator>
  <cp:lastModifiedBy>Dawn Hazle</cp:lastModifiedBy>
  <cp:revision>1</cp:revision>
  <dcterms:created xsi:type="dcterms:W3CDTF">2015-10-09T14:07:37Z</dcterms:created>
  <dcterms:modified xsi:type="dcterms:W3CDTF">2015-10-09T14:08:02Z</dcterms:modified>
</cp:coreProperties>
</file>